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  <p:sldMasterId id="2147483732" r:id="rId2"/>
  </p:sldMasterIdLst>
  <p:notesMasterIdLst>
    <p:notesMasterId r:id="rId31"/>
  </p:notesMasterIdLst>
  <p:sldIdLst>
    <p:sldId id="284" r:id="rId3"/>
    <p:sldId id="257" r:id="rId4"/>
    <p:sldId id="285" r:id="rId5"/>
    <p:sldId id="286" r:id="rId6"/>
    <p:sldId id="260" r:id="rId7"/>
    <p:sldId id="261" r:id="rId8"/>
    <p:sldId id="263" r:id="rId9"/>
    <p:sldId id="287" r:id="rId10"/>
    <p:sldId id="322" r:id="rId11"/>
    <p:sldId id="323" r:id="rId12"/>
    <p:sldId id="324" r:id="rId13"/>
    <p:sldId id="325" r:id="rId14"/>
    <p:sldId id="288" r:id="rId15"/>
    <p:sldId id="289" r:id="rId16"/>
    <p:sldId id="290" r:id="rId17"/>
    <p:sldId id="326" r:id="rId18"/>
    <p:sldId id="327" r:id="rId19"/>
    <p:sldId id="328" r:id="rId20"/>
    <p:sldId id="329" r:id="rId21"/>
    <p:sldId id="297" r:id="rId22"/>
    <p:sldId id="330" r:id="rId23"/>
    <p:sldId id="302" r:id="rId24"/>
    <p:sldId id="303" r:id="rId25"/>
    <p:sldId id="331" r:id="rId26"/>
    <p:sldId id="307" r:id="rId27"/>
    <p:sldId id="332" r:id="rId28"/>
    <p:sldId id="309" r:id="rId29"/>
    <p:sldId id="33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4956B-D51D-449A-9138-8B4A58D72289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BEB50-A594-4E5E-963B-505CD3391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3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7e471ed578_0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3" name="Google Shape;52;g7e471ed578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6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BEB50-A594-4E5E-963B-505CD33917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3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BEB50-A594-4E5E-963B-505CD33917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1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E1289BF-7985-46E4-81F8-A54F8DA9F342}" type="datetime1">
              <a:rPr lang="ru-RU" smtClean="0"/>
              <a:t>18.09.2025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4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F0AE-D621-48F1-9045-C4AD15A63CA8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5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CD56-E5A9-4209-9AC0-EF32D430730A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6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C8F1-8D91-426D-895B-37B42DE877AB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74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1C6F-F8B0-42D9-833D-D222C18C7092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81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E177-D9E4-4441-B251-2E4D19831A3E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2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64D3-80F5-4744-8589-A4792A8ED6D5}" type="datetime1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89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49E7-F9CF-419A-AEF7-8203FE3DE3AC}" type="datetime1">
              <a:rPr lang="ru-RU" smtClean="0"/>
              <a:t>18.09.2025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3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2889-E798-47B5-8B2D-D1DED9F884C4}" type="datetime1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24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1F23-88C7-444F-827B-A0E5E2745680}" type="datetime1">
              <a:rPr lang="ru-RU" smtClean="0"/>
              <a:t>18.09.2025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53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9C9E-AAB4-45F0-9434-8947C6F8EBBD}" type="datetime1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7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E40-F496-4EBA-B458-FFC1A04A7665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856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E29C-811D-4C94-BDDA-619E8735FB7D}" type="datetime1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24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F5D2-042D-4828-97B3-A7B55FAFD17F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65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6BD-8D7C-4F77-9649-9AF2400827FF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0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34B-F55F-48B7-BAA0-A786BE049059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34D-03F5-4084-A26E-A4A760DBE559}" type="datetime1">
              <a:rPr lang="ru-RU" smtClean="0"/>
              <a:t>18.09.2025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6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1ADC-FDF1-48D1-A2B0-CB774F1C3A4E}" type="datetime1">
              <a:rPr lang="ru-RU" smtClean="0"/>
              <a:t>18.09.2025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2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1DD1-6EF0-42BE-9D9B-06BC9C570D6F}" type="datetime1">
              <a:rPr lang="ru-RU" smtClean="0"/>
              <a:t>18.09.2025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4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3D6F-CE90-46ED-A49E-D739AE082CCC}" type="datetime1">
              <a:rPr lang="ru-RU" smtClean="0"/>
              <a:t>18.09.2025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9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35D2-9E8F-49DB-B7C6-1A14375D28EB}" type="datetime1">
              <a:rPr lang="ru-RU" smtClean="0"/>
              <a:t>18.09.2025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3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327D4AB-A8AD-4BA5-8DBD-AF0D59B9E718}" type="datetime1">
              <a:rPr lang="ru-RU" smtClean="0"/>
              <a:t>18.09.2025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19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472895-3BD2-4719-9B8B-96BD2BBE37D5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38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BDB1-E0D5-47C8-96BB-93B2CAB52440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BDF1-1AB2-4BBB-BFC0-095765ED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8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/>
          <p:cNvSpPr txBox="1">
            <a:spLocks noGrp="1"/>
          </p:cNvSpPr>
          <p:nvPr>
            <p:ph type="ctrTitle"/>
          </p:nvPr>
        </p:nvSpPr>
        <p:spPr>
          <a:xfrm>
            <a:off x="1123667" y="2828501"/>
            <a:ext cx="9647767" cy="961075"/>
          </a:xfrm>
        </p:spPr>
        <p:txBody>
          <a:bodyPr>
            <a:normAutofit fontScale="90000"/>
          </a:bodyPr>
          <a:lstStyle/>
          <a:p>
            <a:pPr>
              <a:spcAft>
                <a:spcPct val="0"/>
              </a:spcAft>
            </a:pPr>
            <a:r>
              <a:rPr lang="kk-KZ" sz="2400" b="1" dirty="0">
                <a:solidFill>
                  <a:srgbClr val="C00000"/>
                </a:solidFill>
              </a:rPr>
              <a:t>Қаныққан көмірсутектер (алкандар, парафиндер) – құрылысы және  химиялық қасиеттеріндегі ерекшеліктері, изомериясы мен номенклатурасы, алу жолдары. Алкандардың радикалды орынбасу реакцияның механизмі.</a:t>
            </a:r>
            <a:endParaRPr lang="ru-RU" alt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099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45514" y="4391671"/>
            <a:ext cx="11360149" cy="105621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оқыған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: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х.ғ.к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., </a:t>
            </a:r>
            <a:r>
              <a:rPr lang="kk-KZ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доцент м.а.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Берғанаева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Гүлзат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Ерғазықызы</a:t>
            </a:r>
            <a:endParaRPr lang="ru-RU" alt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2488414" y="430645"/>
            <a:ext cx="72743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л-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Фараби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endParaRPr lang="ru-RU" altLang="ru-R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13" y="139037"/>
            <a:ext cx="1637007" cy="1804757"/>
          </a:xfrm>
          <a:prstGeom prst="rect">
            <a:avLst/>
          </a:prstGeom>
        </p:spPr>
      </p:pic>
      <p:pic>
        <p:nvPicPr>
          <p:cNvPr id="11" name="Picture 4" descr="https://ihn.kz/images/chem-lab-co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753" y="183577"/>
            <a:ext cx="1715679" cy="17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22660" y="1995573"/>
            <a:ext cx="1946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7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0153" y="161769"/>
            <a:ext cx="4205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Орынбасарлар</a:t>
            </a:r>
            <a:r>
              <a:rPr lang="ru-RU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үлкендігінің</a:t>
            </a:r>
            <a:r>
              <a:rPr lang="ru-RU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ережесі</a:t>
            </a:r>
            <a:endParaRPr lang="ru-RU" sz="20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153" y="703281"/>
            <a:ext cx="1001755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Орынбасарлардың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үлкендігін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анықтау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объективті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критерий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ұсынылды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Д.И.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Менделеевтің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периодтық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жүйесіндегі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элементтердің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атомдық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нөмірі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Көміртегінің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асимметриялық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атомымен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тікелей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байланысқан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атомдардың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атом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нөмірлерін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салыстырады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бірінші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қабат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- атом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нөмірі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неғұрлым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тиісті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орынбасар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соншалықты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ОН &gt; СН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нш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қабаттағы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рдей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орынбасарлардың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үлкенд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нш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нш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т.б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қабаттар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қаралады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көміртегі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атомының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еселі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байланыстары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осы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түрдің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тиісінше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атоммен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байланысқан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есептеледі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28" y="4245614"/>
            <a:ext cx="6039693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1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3018" y="282054"/>
            <a:ext cx="10008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Стереохимиялық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орталығы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төрт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орынбасармен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Н, ОН, СНО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байланысқан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глицерин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альдегиді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мысалында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R,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номенклатурасына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энантиомерлер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атауының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құрылуын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қарастырайық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2496" y="4250177"/>
            <a:ext cx="27586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Абсолютті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конфигурацияны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анықтау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глицерин </a:t>
            </a:r>
            <a:r>
              <a:rPr lang="ru-RU" sz="1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альдегиді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молекуласының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құрылымының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схемалық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бейнесі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2594" y="14427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Бірінші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қабатта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атомдық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нөмір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оттегі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ал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азы -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сутегі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Демек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орынбасары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О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ал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кішісі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сутегі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атомы.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76" y="1829283"/>
            <a:ext cx="2000529" cy="1848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2864" y="2753337"/>
            <a:ext cx="10785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ші қабат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8433" y="3409786"/>
            <a:ext cx="119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ші қабат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68258" y="24692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Қалған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топтың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қайсысы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(СНО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екенін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анықтау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атомдардың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екінші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қабатын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қарастырайық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245" y="3296936"/>
            <a:ext cx="3850297" cy="126009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5142" y="453850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Альдегидті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екінші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қабат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0,0,Н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ал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гидрокси-метильді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Н,0,Н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қамтиды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Сондықтан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альдегидтік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үлкені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санау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керек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демек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орынбасарлардың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үлкені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мынадай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тәртіппен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азаяды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66" y="5953993"/>
            <a:ext cx="4065767" cy="6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2189" y="308976"/>
            <a:ext cx="9301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Сонымен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R,S-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номенклатурасының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ережелеріне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глицеральдегидтердің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молекулаларының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D-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L-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кеңістіктік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проекциялары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келесідей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көрінеді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02" y="1403489"/>
            <a:ext cx="6891192" cy="2009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5310" y="4224003"/>
            <a:ext cx="107716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L-изомер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(н/е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солға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айналдыру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поляризацияланған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жарық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жазықтығын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солға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бұрады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- 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en-US" dirty="0" err="1">
                <a:solidFill>
                  <a:srgbClr val="00B050"/>
                </a:solidFill>
              </a:rPr>
              <a:t>levo</a:t>
            </a:r>
            <a:r>
              <a:rPr lang="en-US" dirty="0">
                <a:solidFill>
                  <a:srgbClr val="00B050"/>
                </a:solidFill>
              </a:rPr>
              <a:t>" 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D-изомер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(н/е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оңға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айналдыру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поляризацияланған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жарық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жазықтығын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оңға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бұрады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D -</a:t>
            </a:r>
            <a:r>
              <a:rPr lang="ru-RU" dirty="0">
                <a:solidFill>
                  <a:srgbClr val="00B050"/>
                </a:solidFill>
              </a:rPr>
              <a:t>"</a:t>
            </a:r>
            <a:r>
              <a:rPr lang="en-US" dirty="0" err="1">
                <a:solidFill>
                  <a:srgbClr val="00B050"/>
                </a:solidFill>
              </a:rPr>
              <a:t>dextro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0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6884" y="762317"/>
            <a:ext cx="6558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І.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Көміртек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тізбегі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өзгермей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жүретін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i="1" dirty="0" err="1">
                <a:solidFill>
                  <a:schemeClr val="accent1">
                    <a:lumMod val="50000"/>
                  </a:schemeClr>
                </a:solidFill>
              </a:rPr>
              <a:t>ә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дістер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1082" y="201412"/>
            <a:ext cx="4342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Алкандарды алу жолдары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1811" y="1496754"/>
            <a:ext cx="85592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</a:rPr>
              <a:t>1.     </a:t>
            </a:r>
            <a:r>
              <a:rPr lang="ru-RU" sz="2000" b="1" dirty="0" err="1">
                <a:solidFill>
                  <a:srgbClr val="00B050"/>
                </a:solidFill>
              </a:rPr>
              <a:t>Алкандарды</a:t>
            </a:r>
            <a:r>
              <a:rPr lang="ru-RU" sz="2000" dirty="0"/>
              <a:t> </a:t>
            </a:r>
            <a:r>
              <a:rPr lang="ru-RU" sz="2000" dirty="0" err="1"/>
              <a:t>этиленді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басқа</a:t>
            </a:r>
            <a:r>
              <a:rPr lang="ru-RU" sz="2000" dirty="0"/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қанықпаған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көмірсутектерді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endParaRPr lang="en-US" sz="2000" b="1" i="1" dirty="0">
              <a:solidFill>
                <a:srgbClr val="00B050"/>
              </a:solidFill>
            </a:endParaRPr>
          </a:p>
          <a:p>
            <a:pPr algn="just"/>
            <a:r>
              <a:rPr lang="en-US" sz="2000" dirty="0"/>
              <a:t>        </a:t>
            </a:r>
            <a:r>
              <a:rPr lang="ru-RU" sz="2000" dirty="0" err="1"/>
              <a:t>катализдік</a:t>
            </a:r>
            <a:r>
              <a:rPr lang="ru-RU" sz="2000" dirty="0"/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гидрогендеу</a:t>
            </a:r>
            <a:r>
              <a:rPr lang="ru-RU" sz="2000" b="1" i="1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зертханада</a:t>
            </a:r>
            <a:r>
              <a:rPr lang="ru-RU" sz="2000" dirty="0"/>
              <a:t> </a:t>
            </a:r>
            <a:r>
              <a:rPr lang="ru-RU" sz="2000" dirty="0" err="1"/>
              <a:t>алады</a:t>
            </a:r>
            <a:r>
              <a:rPr lang="ru-RU" sz="2000" dirty="0"/>
              <a:t>: </a:t>
            </a:r>
          </a:p>
          <a:p>
            <a:pPr algn="just"/>
            <a:endParaRPr lang="ru-RU" sz="2000" dirty="0"/>
          </a:p>
          <a:p>
            <a:pPr algn="just"/>
            <a:endParaRPr lang="kk-KZ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kk-KZ" sz="2000" dirty="0"/>
          </a:p>
          <a:p>
            <a:pPr algn="just"/>
            <a:endParaRPr lang="kk-KZ" sz="2000" dirty="0"/>
          </a:p>
          <a:p>
            <a:pPr algn="just"/>
            <a:endParaRPr lang="ru-RU" sz="2000" dirty="0"/>
          </a:p>
          <a:p>
            <a:pPr algn="just"/>
            <a:r>
              <a:rPr lang="en-US" sz="2000" dirty="0"/>
              <a:t>       Kat = Pt, </a:t>
            </a:r>
            <a:r>
              <a:rPr lang="en-US" sz="2000" dirty="0" err="1"/>
              <a:t>Pd</a:t>
            </a:r>
            <a:r>
              <a:rPr lang="en-US" sz="2000" dirty="0"/>
              <a:t> </a:t>
            </a:r>
            <a:r>
              <a:rPr lang="ru-RU" sz="2000" dirty="0"/>
              <a:t>ж/е </a:t>
            </a:r>
            <a:r>
              <a:rPr lang="en-US" sz="2000" dirty="0"/>
              <a:t>Ni </a:t>
            </a:r>
            <a:r>
              <a:rPr lang="ru-RU" sz="2000" dirty="0"/>
              <a:t>(</a:t>
            </a:r>
            <a:r>
              <a:rPr lang="ru-RU" sz="2000" dirty="0" err="1"/>
              <a:t>коллоидты</a:t>
            </a:r>
            <a:r>
              <a:rPr lang="ru-RU" sz="2000" dirty="0"/>
              <a:t> н/е </a:t>
            </a:r>
            <a:r>
              <a:rPr lang="ru-RU" sz="2000" dirty="0" err="1"/>
              <a:t>майда</a:t>
            </a:r>
            <a:r>
              <a:rPr lang="ru-RU" sz="2000" dirty="0"/>
              <a:t> </a:t>
            </a:r>
            <a:r>
              <a:rPr lang="ru-RU" sz="2000" dirty="0" err="1"/>
              <a:t>ұнтақталған</a:t>
            </a:r>
            <a:r>
              <a:rPr lang="ru-RU" sz="2000" dirty="0"/>
              <a:t>); </a:t>
            </a:r>
          </a:p>
          <a:p>
            <a:pPr algn="just"/>
            <a:r>
              <a:rPr lang="ru-RU" sz="2000" dirty="0"/>
              <a:t>          </a:t>
            </a:r>
            <a:r>
              <a:rPr lang="en-US" sz="2000" dirty="0"/>
              <a:t>       </a:t>
            </a:r>
            <a:r>
              <a:rPr lang="ru-RU" sz="2000" dirty="0"/>
              <a:t>мыс </a:t>
            </a:r>
            <a:r>
              <a:rPr lang="ru-RU" sz="2000" dirty="0" err="1"/>
              <a:t>хромиті</a:t>
            </a:r>
            <a:r>
              <a:rPr lang="ru-RU" sz="2000" dirty="0"/>
              <a:t> С</a:t>
            </a:r>
            <a:r>
              <a:rPr lang="en-US" sz="2000" dirty="0"/>
              <a:t>u</a:t>
            </a:r>
            <a:r>
              <a:rPr lang="ru-RU" sz="2000" dirty="0"/>
              <a:t>(Сг02)2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08153"/>
              </p:ext>
            </p:extLst>
          </p:nvPr>
        </p:nvGraphicFramePr>
        <p:xfrm>
          <a:off x="1569554" y="2708996"/>
          <a:ext cx="73437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677050" imgH="562001" progId="ChemDraw.Document.6.0">
                  <p:embed/>
                </p:oleObj>
              </mc:Choice>
              <mc:Fallback>
                <p:oleObj name="CS ChemDraw Drawing" r:id="rId2" imgW="4677050" imgH="5620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69554" y="2708996"/>
                        <a:ext cx="7343775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3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7541" y="556258"/>
            <a:ext cx="97441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2.     </a:t>
            </a:r>
            <a:r>
              <a:rPr lang="ru-RU" sz="2000" b="1" dirty="0" err="1">
                <a:solidFill>
                  <a:srgbClr val="00B050"/>
                </a:solidFill>
              </a:rPr>
              <a:t>Алкандарды</a:t>
            </a:r>
            <a:r>
              <a:rPr lang="ru-RU" sz="2000" dirty="0"/>
              <a:t> </a:t>
            </a:r>
            <a:r>
              <a:rPr lang="en-US" sz="2000" dirty="0" err="1"/>
              <a:t>kat</a:t>
            </a:r>
            <a:r>
              <a:rPr lang="ru-RU" sz="2000" dirty="0"/>
              <a:t> </a:t>
            </a:r>
            <a:r>
              <a:rPr lang="ru-RU" sz="2000" dirty="0" err="1"/>
              <a:t>әсерінен</a:t>
            </a:r>
            <a:r>
              <a:rPr lang="ru-RU" sz="2000" dirty="0"/>
              <a:t> </a:t>
            </a:r>
            <a:r>
              <a:rPr lang="ru-RU" sz="2000" dirty="0" err="1"/>
              <a:t>қоздырылған</a:t>
            </a:r>
            <a:r>
              <a:rPr lang="ru-RU" sz="2000" dirty="0"/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сутекпен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галогентуындыларды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endParaRPr lang="en-US" sz="2000" b="1" i="1" dirty="0">
              <a:solidFill>
                <a:srgbClr val="00B050"/>
              </a:solidFill>
            </a:endParaRPr>
          </a:p>
          <a:p>
            <a:r>
              <a:rPr lang="en-US" sz="2000" b="1" i="1" dirty="0">
                <a:solidFill>
                  <a:srgbClr val="00B050"/>
                </a:solidFill>
              </a:rPr>
              <a:t>        </a:t>
            </a:r>
            <a:r>
              <a:rPr lang="ru-RU" sz="2000" b="1" i="1" dirty="0" err="1">
                <a:solidFill>
                  <a:srgbClr val="00B050"/>
                </a:solidFill>
              </a:rPr>
              <a:t>тотықсыздандыру</a:t>
            </a:r>
            <a:r>
              <a:rPr lang="ru-RU" sz="2000" b="1" i="1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алады</a:t>
            </a:r>
            <a:r>
              <a:rPr lang="ru-RU" sz="2000" dirty="0"/>
              <a:t>: 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     </a:t>
            </a:r>
            <a:endParaRPr lang="ru-RU" sz="2000" dirty="0"/>
          </a:p>
          <a:p>
            <a:r>
              <a:rPr lang="ru-RU" sz="2000" dirty="0"/>
              <a:t>       н/е </a:t>
            </a:r>
            <a:r>
              <a:rPr lang="ru-RU" sz="2000" b="1" i="1" dirty="0" err="1"/>
              <a:t>йодты</a:t>
            </a:r>
            <a:r>
              <a:rPr lang="ru-RU" sz="2000" b="1" i="1" dirty="0"/>
              <a:t> </a:t>
            </a:r>
            <a:r>
              <a:rPr lang="ru-RU" sz="2000" b="1" i="1" dirty="0" err="1"/>
              <a:t>суте</a:t>
            </a:r>
            <a:r>
              <a:rPr lang="ru-RU" sz="2000" dirty="0" err="1"/>
              <a:t>к</a:t>
            </a:r>
            <a:r>
              <a:rPr lang="ru-RU" sz="2000" dirty="0"/>
              <a:t> </a:t>
            </a:r>
            <a:r>
              <a:rPr lang="ru-RU" sz="2000" dirty="0" err="1"/>
              <a:t>секілді</a:t>
            </a:r>
            <a:r>
              <a:rPr lang="ru-RU" sz="2000" dirty="0"/>
              <a:t> </a:t>
            </a:r>
            <a:r>
              <a:rPr lang="ru-RU" sz="2000" dirty="0" err="1"/>
              <a:t>күшті</a:t>
            </a:r>
            <a:r>
              <a:rPr lang="ru-RU" sz="2000" dirty="0"/>
              <a:t> </a:t>
            </a:r>
            <a:r>
              <a:rPr lang="ru-RU" sz="2000" dirty="0" err="1"/>
              <a:t>тотықсыздандырғыштармен</a:t>
            </a:r>
            <a:r>
              <a:rPr lang="ru-RU" sz="2000" dirty="0"/>
              <a:t> </a:t>
            </a:r>
            <a:r>
              <a:rPr lang="ru-RU" sz="2000" b="1" i="1" dirty="0" err="1"/>
              <a:t>тотықсыздандыру</a:t>
            </a:r>
            <a:r>
              <a:rPr lang="ru-RU" sz="2000" dirty="0"/>
              <a:t> </a:t>
            </a:r>
          </a:p>
          <a:p>
            <a:r>
              <a:rPr lang="ru-RU" sz="2000" dirty="0"/>
              <a:t>       </a:t>
            </a:r>
            <a:r>
              <a:rPr lang="ru-RU" sz="2000" dirty="0" err="1"/>
              <a:t>арқылы</a:t>
            </a:r>
            <a:r>
              <a:rPr lang="ru-RU" sz="2000" dirty="0"/>
              <a:t> да </a:t>
            </a:r>
            <a:r>
              <a:rPr lang="ru-RU" sz="2000" dirty="0" err="1"/>
              <a:t>алады</a:t>
            </a:r>
            <a:r>
              <a:rPr lang="ru-RU" sz="2000" dirty="0"/>
              <a:t>: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395312"/>
              </p:ext>
            </p:extLst>
          </p:nvPr>
        </p:nvGraphicFramePr>
        <p:xfrm>
          <a:off x="1813418" y="1588825"/>
          <a:ext cx="5545737" cy="7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75247" imgH="585026" progId="ChemDraw.Document.6.0">
                  <p:embed/>
                </p:oleObj>
              </mc:Choice>
              <mc:Fallback>
                <p:oleObj name="CS ChemDraw Drawing" r:id="rId2" imgW="4075247" imgH="5850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13418" y="1588825"/>
                        <a:ext cx="5545737" cy="79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764437"/>
              </p:ext>
            </p:extLst>
          </p:nvPr>
        </p:nvGraphicFramePr>
        <p:xfrm>
          <a:off x="1689100" y="3960813"/>
          <a:ext cx="579437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258127" imgH="524051" progId="ChemDraw.Document.6.0">
                  <p:embed/>
                </p:oleObj>
              </mc:Choice>
              <mc:Fallback>
                <p:oleObj name="CS ChemDraw Drawing" r:id="rId4" imgW="4258127" imgH="5240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9100" y="3960813"/>
                        <a:ext cx="5794375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88044" y="5302671"/>
            <a:ext cx="2926080" cy="1397039"/>
          </a:xfrm>
        </p:spPr>
        <p:txBody>
          <a:bodyPr/>
          <a:lstStyle/>
          <a:p>
            <a:fld id="{6458BDF1-1AB2-4BBB-BFC0-095765ED8ADE}" type="slidenum">
              <a:rPr lang="ru-RU" sz="1600" smtClean="0">
                <a:solidFill>
                  <a:schemeClr val="tx2">
                    <a:lumMod val="75000"/>
                    <a:lumOff val="25000"/>
                    <a:alpha val="25000"/>
                  </a:schemeClr>
                </a:solidFill>
              </a:rPr>
              <a:t>14</a:t>
            </a:fld>
            <a:endParaRPr lang="ru-RU" sz="1600" dirty="0">
              <a:solidFill>
                <a:schemeClr val="tx2">
                  <a:lumMod val="75000"/>
                  <a:lumOff val="25000"/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3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376" y="337372"/>
            <a:ext cx="8914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    </a:t>
            </a:r>
          </a:p>
          <a:p>
            <a:r>
              <a:rPr lang="ru-RU" sz="2000" b="1" dirty="0"/>
              <a:t>    </a:t>
            </a:r>
            <a:r>
              <a:rPr lang="ru-RU" sz="2000" dirty="0" err="1"/>
              <a:t>Алдымен</a:t>
            </a:r>
            <a:r>
              <a:rPr lang="ru-RU" sz="2000" dirty="0"/>
              <a:t> магний </a:t>
            </a:r>
            <a:r>
              <a:rPr lang="ru-RU" sz="2000" dirty="0" err="1"/>
              <a:t>органикалық</a:t>
            </a:r>
            <a:r>
              <a:rPr lang="ru-RU" sz="2000" dirty="0"/>
              <a:t> </a:t>
            </a:r>
            <a:r>
              <a:rPr lang="ru-RU" sz="2000" dirty="0" err="1"/>
              <a:t>қосылысты</a:t>
            </a:r>
            <a:r>
              <a:rPr lang="ru-RU" sz="2000" dirty="0"/>
              <a:t> (</a:t>
            </a:r>
            <a:r>
              <a:rPr lang="ru-RU" sz="2000" dirty="0" err="1"/>
              <a:t>Гриньяр</a:t>
            </a:r>
            <a:r>
              <a:rPr lang="ru-RU" sz="2000" dirty="0"/>
              <a:t> </a:t>
            </a:r>
            <a:r>
              <a:rPr lang="ru-RU" sz="2000" dirty="0" err="1"/>
              <a:t>реактивін</a:t>
            </a:r>
            <a:r>
              <a:rPr lang="ru-RU" sz="2000" dirty="0"/>
              <a:t>) </a:t>
            </a:r>
          </a:p>
          <a:p>
            <a:r>
              <a:rPr lang="ru-RU" sz="2000" dirty="0"/>
              <a:t>    </a:t>
            </a:r>
            <a:r>
              <a:rPr lang="ru-RU" sz="2000" dirty="0" err="1"/>
              <a:t>галогентуындылардан</a:t>
            </a:r>
            <a:r>
              <a:rPr lang="ru-RU" sz="2000" dirty="0"/>
              <a:t> </a:t>
            </a:r>
            <a:r>
              <a:rPr lang="ru-RU" sz="2000" dirty="0" err="1"/>
              <a:t>алады</a:t>
            </a:r>
            <a:r>
              <a:rPr lang="ru-RU" sz="2000" dirty="0"/>
              <a:t>: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679112"/>
              </p:ext>
            </p:extLst>
          </p:nvPr>
        </p:nvGraphicFramePr>
        <p:xfrm>
          <a:off x="1606550" y="1492069"/>
          <a:ext cx="6213601" cy="7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208055" imgH="364576" progId="ChemDraw.Document.6.0">
                  <p:embed/>
                </p:oleObj>
              </mc:Choice>
              <mc:Fallback>
                <p:oleObj name="CS ChemDraw Drawing" r:id="rId2" imgW="3208055" imgH="3645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6550" y="1492069"/>
                        <a:ext cx="6213601" cy="70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06410" y="2556177"/>
            <a:ext cx="6138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Сонан</a:t>
            </a:r>
            <a:r>
              <a:rPr lang="ru-RU" sz="2000" dirty="0"/>
              <a:t> </a:t>
            </a:r>
            <a:r>
              <a:rPr lang="ru-RU" sz="2000" dirty="0" err="1"/>
              <a:t>соң</a:t>
            </a:r>
            <a:r>
              <a:rPr lang="ru-RU" sz="2000" dirty="0"/>
              <a:t> </a:t>
            </a:r>
            <a:r>
              <a:rPr lang="ru-RU" sz="2000" dirty="0" err="1"/>
              <a:t>алынған</a:t>
            </a:r>
            <a:r>
              <a:rPr lang="ru-RU" sz="2000" dirty="0"/>
              <a:t> </a:t>
            </a:r>
            <a:r>
              <a:rPr lang="ru-RU" sz="2000" dirty="0" err="1"/>
              <a:t>Гриньяр</a:t>
            </a:r>
            <a:r>
              <a:rPr lang="ru-RU" sz="2000" dirty="0"/>
              <a:t> </a:t>
            </a:r>
            <a:r>
              <a:rPr lang="ru-RU" sz="2000" dirty="0" err="1"/>
              <a:t>реактивін</a:t>
            </a:r>
            <a:r>
              <a:rPr lang="ru-RU" sz="2000" dirty="0"/>
              <a:t> </a:t>
            </a:r>
            <a:r>
              <a:rPr lang="ru-RU" sz="2000" dirty="0" err="1"/>
              <a:t>гидролиздейді</a:t>
            </a:r>
            <a:r>
              <a:rPr lang="ru-RU" sz="2000" dirty="0"/>
              <a:t>: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87144"/>
              </p:ext>
            </p:extLst>
          </p:nvPr>
        </p:nvGraphicFramePr>
        <p:xfrm>
          <a:off x="1576431" y="3395678"/>
          <a:ext cx="6243720" cy="76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202101" imgH="394424" progId="ChemDraw.Document.6.0">
                  <p:embed/>
                </p:oleObj>
              </mc:Choice>
              <mc:Fallback>
                <p:oleObj name="CS ChemDraw Drawing" r:id="rId4" imgW="3202101" imgH="3944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6431" y="3395678"/>
                        <a:ext cx="6243720" cy="763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37339" y="171869"/>
            <a:ext cx="3210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3. </a:t>
            </a:r>
            <a:r>
              <a:rPr lang="ru-RU" sz="2000" b="1" dirty="0" err="1">
                <a:solidFill>
                  <a:srgbClr val="00B050"/>
                </a:solidFill>
              </a:rPr>
              <a:t>Гриньяр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реактивінен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алу</a:t>
            </a:r>
            <a:endParaRPr lang="ru-RU" sz="20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808750" y="5266812"/>
            <a:ext cx="2926080" cy="1397039"/>
          </a:xfrm>
        </p:spPr>
        <p:txBody>
          <a:bodyPr/>
          <a:lstStyle/>
          <a:p>
            <a:fld id="{6458BDF1-1AB2-4BBB-BFC0-095765ED8ADE}" type="slidenum">
              <a:rPr lang="ru-RU" sz="1400" smtClean="0"/>
              <a:t>15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1793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8269656-9B09-531A-68BF-34B6D7BD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150" y="5320600"/>
            <a:ext cx="2926080" cy="1397039"/>
          </a:xfrm>
        </p:spPr>
        <p:txBody>
          <a:bodyPr/>
          <a:lstStyle/>
          <a:p>
            <a:fld id="{6458BDF1-1AB2-4BBB-BFC0-095765ED8ADE}" type="slidenum">
              <a:rPr lang="ru-RU" sz="1600" smtClean="0"/>
              <a:t>16</a:t>
            </a:fld>
            <a:endParaRPr lang="ru-RU" sz="1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4EAA08-C768-555A-01EF-2E7255E64271}"/>
              </a:ext>
            </a:extLst>
          </p:cNvPr>
          <p:cNvSpPr/>
          <p:nvPr/>
        </p:nvSpPr>
        <p:spPr>
          <a:xfrm>
            <a:off x="1610566" y="3527822"/>
            <a:ext cx="1600200" cy="609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4AB78-6890-118A-796F-BA83786DC95E}"/>
              </a:ext>
            </a:extLst>
          </p:cNvPr>
          <p:cNvSpPr txBox="1"/>
          <p:nvPr/>
        </p:nvSpPr>
        <p:spPr>
          <a:xfrm>
            <a:off x="957857" y="289679"/>
            <a:ext cx="1027628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тізбегінің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узаруы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жүретін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синтетикалық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әдістер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sz="20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Вюрц</a:t>
            </a:r>
            <a:r>
              <a:rPr lang="ru-RU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әдісі</a:t>
            </a:r>
            <a: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галоген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туындыларға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металдық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натриймен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етіп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нәтижесінде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түзілген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бос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радикалдардың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бір-біріне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қосылуына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негізделген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R—Br + 2Na = R—R + 2NaBr</a:t>
            </a:r>
          </a:p>
          <a:p>
            <a:pPr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механизмін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орыс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ғалымы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П.П.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Шорыгин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(1907 ж.)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зерттеген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Осы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әдіс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құрамында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70-ке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дейін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алынған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kk-K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CH₃—I + 2Na + I—CH₃ → CH₃—CH₃ + 2NaI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65F4E-A871-0DCF-BAE9-B61D3F212D92}"/>
              </a:ext>
            </a:extLst>
          </p:cNvPr>
          <p:cNvSpPr txBox="1"/>
          <p:nvPr/>
        </p:nvSpPr>
        <p:spPr>
          <a:xfrm>
            <a:off x="957857" y="4812768"/>
            <a:ext cx="100239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алдымен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осы реакция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жоғары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симметриялық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алкандарды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Әртүрлі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галогеналкандарды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қолданғанда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бірнеше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реакция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өнімдері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реакцияның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препаративтік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құндылығы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төмендейді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K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0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BEEF0BC-06C8-5457-6B11-5A6CC255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326" y="5144457"/>
            <a:ext cx="2926080" cy="1397039"/>
          </a:xfrm>
        </p:spPr>
        <p:txBody>
          <a:bodyPr/>
          <a:lstStyle/>
          <a:p>
            <a:fld id="{6458BDF1-1AB2-4BBB-BFC0-095765ED8ADE}" type="slidenum">
              <a:rPr lang="ru-RU" sz="1600" smtClean="0"/>
              <a:t>17</a:t>
            </a:fld>
            <a:endParaRPr lang="ru-RU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257B1-812D-0D61-6FFA-46AB1AB984AF}"/>
              </a:ext>
            </a:extLst>
          </p:cNvPr>
          <p:cNvSpPr txBox="1"/>
          <p:nvPr/>
        </p:nvSpPr>
        <p:spPr>
          <a:xfrm>
            <a:off x="488576" y="503791"/>
            <a:ext cx="47288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Кольбе </a:t>
            </a:r>
            <a:r>
              <a:rPr lang="ru-RU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синтезі</a:t>
            </a:r>
            <a:r>
              <a:rPr lang="ru-RU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қышқылдардың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электролизі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(Кольбе, 1849)</a:t>
            </a:r>
          </a:p>
          <a:p>
            <a:pPr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қышқылдардың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натрий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калий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тұздарының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сулы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ерітінділерінің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электролизі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кезінде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анодта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CO₂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бөлініп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Катодта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сілтілі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металдың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гидроксиді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RCOONa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+ 2H₂O</a:t>
            </a: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R–R + 2CO₂ + H₂ + 2NaOH</a:t>
            </a:r>
            <a:endParaRPr lang="kk-K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катодта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     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анодта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)                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                             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8F9D6F-C2BB-B6F2-23EF-7473C0BD6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609" r="3266"/>
          <a:stretch>
            <a:fillRect/>
          </a:stretch>
        </p:blipFill>
        <p:spPr>
          <a:xfrm>
            <a:off x="5338483" y="503791"/>
            <a:ext cx="6266329" cy="397031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5049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D873CB-56A9-C043-2403-1546DDF8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7361" y="5230953"/>
            <a:ext cx="2926080" cy="1397039"/>
          </a:xfrm>
        </p:spPr>
        <p:txBody>
          <a:bodyPr/>
          <a:lstStyle/>
          <a:p>
            <a:fld id="{6458BDF1-1AB2-4BBB-BFC0-095765ED8ADE}" type="slidenum">
              <a:rPr lang="ru-RU" sz="1600" smtClean="0"/>
              <a:t>18</a:t>
            </a:fld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4314E-EC6A-FFB3-EF37-A8F7922CDCDD}"/>
              </a:ext>
            </a:extLst>
          </p:cNvPr>
          <p:cNvSpPr txBox="1"/>
          <p:nvPr/>
        </p:nvSpPr>
        <p:spPr>
          <a:xfrm>
            <a:off x="1066800" y="454096"/>
            <a:ext cx="81309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тізбегінің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қысқаруы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жүретін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синтетикалық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әдістер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Дюма </a:t>
            </a:r>
            <a:r>
              <a:rPr lang="ru-RU" sz="20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lang="ru-RU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карбон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қышқылдарының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тұздарын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сілтімен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қосып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балқытып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қыздырғанда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атомының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саны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бастапқы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молекуладағымен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салыстырғанда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кем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болатын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K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E812B4-DA21-3C84-CA69-53D15487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421"/>
          <a:stretch>
            <a:fillRect/>
          </a:stretch>
        </p:blipFill>
        <p:spPr>
          <a:xfrm>
            <a:off x="833903" y="2268070"/>
            <a:ext cx="8999006" cy="39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57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7EB837-98E8-9AB0-F2C2-D83B5C1C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7714" y="5275777"/>
            <a:ext cx="2926080" cy="1397039"/>
          </a:xfrm>
        </p:spPr>
        <p:txBody>
          <a:bodyPr/>
          <a:lstStyle/>
          <a:p>
            <a:fld id="{6458BDF1-1AB2-4BBB-BFC0-095765ED8ADE}" type="slidenum">
              <a:rPr lang="ru-RU" sz="1600" smtClean="0"/>
              <a:t>19</a:t>
            </a:fld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1FB67-582C-C3BA-08CA-CBBE1F593909}"/>
              </a:ext>
            </a:extLst>
          </p:cNvPr>
          <p:cNvSpPr txBox="1"/>
          <p:nvPr/>
        </p:nvSpPr>
        <p:spPr>
          <a:xfrm>
            <a:off x="690282" y="465781"/>
            <a:ext cx="43568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ru-RU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Мұнай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крекингі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өндірісте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buNone/>
            </a:pPr>
            <a:endParaRPr lang="ru-RU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Крекинг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кезінде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алкандармен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қанықпаған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 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алкендер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алынады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48783-877D-180F-7198-A974C43C1074}"/>
              </a:ext>
            </a:extLst>
          </p:cNvPr>
          <p:cNvSpPr txBox="1"/>
          <p:nvPr/>
        </p:nvSpPr>
        <p:spPr>
          <a:xfrm>
            <a:off x="690282" y="3814953"/>
            <a:ext cx="42223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әдіс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маңызды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өйткені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жоғары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алкандардың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молекулалары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үзілген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органикалық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синтез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өте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құнды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шикізаттар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алынады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пропан, бутан, изобутан, изопентан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т.б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A98053-DA26-DB28-3801-A13062615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64" y="1827408"/>
            <a:ext cx="4467849" cy="178142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79BA94-E250-2205-82E7-4370B72EF51E}"/>
              </a:ext>
            </a:extLst>
          </p:cNvPr>
          <p:cNvSpPr/>
          <p:nvPr/>
        </p:nvSpPr>
        <p:spPr>
          <a:xfrm>
            <a:off x="2514789" y="2740531"/>
            <a:ext cx="57336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cap="none" spc="0" dirty="0" err="1">
                <a:ln w="0"/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алкен</a:t>
            </a:r>
            <a:endParaRPr lang="ru-RU" sz="1200" cap="none" spc="0" dirty="0">
              <a:ln w="0"/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13950E-4B52-17EF-E073-0B92752B58B9}"/>
              </a:ext>
            </a:extLst>
          </p:cNvPr>
          <p:cNvSpPr/>
          <p:nvPr/>
        </p:nvSpPr>
        <p:spPr>
          <a:xfrm>
            <a:off x="3538099" y="2740531"/>
            <a:ext cx="80278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cap="none" spc="0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</a:t>
            </a:r>
            <a:endParaRPr lang="ru-RU" sz="1200" cap="none" spc="0" dirty="0">
              <a:ln w="0"/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A4EBED-85EF-36EB-2A05-B639AF30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27" t="10603" b="7581"/>
          <a:stretch>
            <a:fillRect/>
          </a:stretch>
        </p:blipFill>
        <p:spPr>
          <a:xfrm>
            <a:off x="5497077" y="941293"/>
            <a:ext cx="6454589" cy="41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7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5;p13"/>
          <p:cNvSpPr txBox="1">
            <a:spLocks/>
          </p:cNvSpPr>
          <p:nvPr/>
        </p:nvSpPr>
        <p:spPr>
          <a:xfrm>
            <a:off x="1265646" y="686937"/>
            <a:ext cx="5521653" cy="5479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None/>
            </a:pP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Дәріст</a:t>
            </a:r>
            <a:r>
              <a:rPr lang="kk-KZ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ің мақсаты:</a:t>
            </a:r>
            <a:endParaRPr lang="ru-RU" altLang="ru-R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" name="Google Shape;55;p13"/>
          <p:cNvSpPr txBox="1">
            <a:spLocks/>
          </p:cNvSpPr>
          <p:nvPr/>
        </p:nvSpPr>
        <p:spPr>
          <a:xfrm>
            <a:off x="954562" y="1234912"/>
            <a:ext cx="8971863" cy="10562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None/>
            </a:pPr>
            <a:r>
              <a:rPr lang="kk-KZ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Қаныққан көмірсутектер – алкандардың құрылысы мен қасиеттеріндегі ерекшеліктері туралы білім қалыптастыру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6" name="Google Shape;55;p13"/>
          <p:cNvSpPr txBox="1">
            <a:spLocks/>
          </p:cNvSpPr>
          <p:nvPr/>
        </p:nvSpPr>
        <p:spPr>
          <a:xfrm>
            <a:off x="1059828" y="2365321"/>
            <a:ext cx="5521653" cy="5479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None/>
            </a:pPr>
            <a:r>
              <a:rPr lang="kk-KZ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Жоспар:</a:t>
            </a:r>
            <a:endParaRPr lang="ru-RU" altLang="ru-R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" name="Google Shape;55;p13"/>
          <p:cNvSpPr txBox="1">
            <a:spLocks/>
          </p:cNvSpPr>
          <p:nvPr/>
        </p:nvSpPr>
        <p:spPr>
          <a:xfrm>
            <a:off x="954561" y="2839103"/>
            <a:ext cx="8971863" cy="21193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kk-KZ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Қаныққан көмірсутектердің жалпы формуласы, анықтамасы.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kk-KZ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Гомологтық қатар.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kk-KZ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Физикалық қасиеттері.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kk-KZ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Изомерия түрлері.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kk-KZ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Алкандардың алу жолдары.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kk-KZ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Химиялық қасиеттері.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kk-KZ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kk-KZ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kk-KZ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92501" y="5328164"/>
            <a:ext cx="2926080" cy="1397039"/>
          </a:xfrm>
        </p:spPr>
        <p:txBody>
          <a:bodyPr/>
          <a:lstStyle/>
          <a:p>
            <a:fld id="{6458BDF1-1AB2-4BBB-BFC0-095765ED8ADE}" type="slidenum">
              <a:rPr lang="ru-RU" sz="1600" smtClean="0"/>
              <a:t>20</a:t>
            </a:fld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DB14-3C2B-063E-3272-711C2E3DBE90}"/>
              </a:ext>
            </a:extLst>
          </p:cNvPr>
          <p:cNvSpPr txBox="1"/>
          <p:nvPr/>
        </p:nvSpPr>
        <p:spPr>
          <a:xfrm>
            <a:off x="896541" y="1206489"/>
            <a:ext cx="1016198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None/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кәдімгі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жағдайда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инертті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Сондықтан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оларды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парафиндер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атаған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1200"/>
              </a:spcBef>
              <a:buNone/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Парафиндердің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реакциялық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қабілеттінің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төмен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болуы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C–C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C–H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араларындағы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коваленттік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байланыстың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полюссіздігінен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демек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олар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гетеролиттік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үзіліске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бейімсіз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келеді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1200"/>
              </a:spcBef>
              <a:buNone/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Алкандардың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өзгерістері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C–C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байланыстың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гомолиттік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үзілуі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атомының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үзіліп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кетіп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орнына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топшаларының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келуі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1200"/>
              </a:spcBef>
              <a:buNone/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Демек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алкандарға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ыдырау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орынбасу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реакциялары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тән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1EB45-A797-260A-3492-E304ADA31209}"/>
              </a:ext>
            </a:extLst>
          </p:cNvPr>
          <p:cNvSpPr txBox="1"/>
          <p:nvPr/>
        </p:nvSpPr>
        <p:spPr>
          <a:xfrm>
            <a:off x="2325291" y="501134"/>
            <a:ext cx="6193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</a:rPr>
              <a:t>Химиялық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қасиеттер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77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7403D99-B180-2A05-5F9F-7CEEEF40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21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34B6C-508C-DF34-7CCF-BCE456A3BED4}"/>
              </a:ext>
            </a:extLst>
          </p:cNvPr>
          <p:cNvSpPr txBox="1"/>
          <p:nvPr/>
        </p:nvSpPr>
        <p:spPr>
          <a:xfrm>
            <a:off x="796527" y="377814"/>
            <a:ext cx="9876235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ru-RU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RU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Галогендену</a:t>
            </a:r>
            <a:endParaRPr lang="ru-RU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бос-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радикалды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механизм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(Семёнов Н.Н., 1956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жылы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Нобель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сыйлығының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лауреаты).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жылдамдығы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мына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қатар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төмендейді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 &gt; Cl &gt; Br &gt; J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Бос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фтормен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реакция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қопарылыс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беріп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CF₄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дейін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тотығады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Хлормен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броммен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сәулесі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әсерімен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фотохимиялық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реакция)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300–400 °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қыздырғанда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реакция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қопарылыс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беруі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мүмкін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барысында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алкан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молекуласының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атомдарының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барлығы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біртіндеп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хлорға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алмасады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6E6480-1C1B-85A4-5168-1BFC1D20DF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461"/>
          <a:stretch>
            <a:fillRect/>
          </a:stretch>
        </p:blipFill>
        <p:spPr>
          <a:xfrm>
            <a:off x="501994" y="4814888"/>
            <a:ext cx="11030697" cy="18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22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992"/>
          <a:stretch/>
        </p:blipFill>
        <p:spPr>
          <a:xfrm>
            <a:off x="525359" y="0"/>
            <a:ext cx="7367772" cy="47434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92514" y="5192297"/>
            <a:ext cx="2926080" cy="1397039"/>
          </a:xfrm>
        </p:spPr>
        <p:txBody>
          <a:bodyPr/>
          <a:lstStyle/>
          <a:p>
            <a:fld id="{6458BDF1-1AB2-4BBB-BFC0-095765ED8ADE}" type="slidenum">
              <a:rPr lang="ru-RU" sz="1600" smtClean="0"/>
              <a:t>22</a:t>
            </a:fld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9BC1C0-A182-A44E-0C36-E6092DFF4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59" y="4844047"/>
            <a:ext cx="7635511" cy="20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35363" y="5333487"/>
            <a:ext cx="2926080" cy="1397039"/>
          </a:xfrm>
        </p:spPr>
        <p:txBody>
          <a:bodyPr/>
          <a:lstStyle/>
          <a:p>
            <a:fld id="{6458BDF1-1AB2-4BBB-BFC0-095765ED8ADE}" type="slidenum">
              <a:rPr lang="ru-RU" sz="1600" smtClean="0"/>
              <a:t>23</a:t>
            </a:fld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8BF9D-46B1-C000-8CAA-BA030AF227B7}"/>
              </a:ext>
            </a:extLst>
          </p:cNvPr>
          <p:cNvSpPr txBox="1"/>
          <p:nvPr/>
        </p:nvSpPr>
        <p:spPr>
          <a:xfrm>
            <a:off x="675084" y="402015"/>
            <a:ext cx="10140553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Сульфохлорлау</a:t>
            </a:r>
            <a:endParaRPr lang="ru-RU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сульфохлорид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тобына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алмастыру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селективті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екіншілік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көміртектегі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біріншілік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көміртектегі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атомдарына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қарағанда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жеңіл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алмасады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Кеңістік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кедергісінің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салдарынан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үшіншілік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көміртектегі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сульфохлорид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тобына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алмаспайды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47EF66-CB0E-69A2-AD73-570004551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578" y="1008340"/>
            <a:ext cx="8090093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0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54EF840-E00D-2208-03AC-49850894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6060" y="5391818"/>
            <a:ext cx="2926080" cy="1397039"/>
          </a:xfrm>
        </p:spPr>
        <p:txBody>
          <a:bodyPr/>
          <a:lstStyle/>
          <a:p>
            <a:fld id="{6458BDF1-1AB2-4BBB-BFC0-095765ED8ADE}" type="slidenum">
              <a:rPr lang="ru-RU" sz="1600" smtClean="0"/>
              <a:t>24</a:t>
            </a:fld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2A8E9-3768-22DE-AA45-31D86EC021F9}"/>
              </a:ext>
            </a:extLst>
          </p:cNvPr>
          <p:cNvSpPr txBox="1"/>
          <p:nvPr/>
        </p:nvSpPr>
        <p:spPr>
          <a:xfrm>
            <a:off x="739379" y="428536"/>
            <a:ext cx="93047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Нитрлеу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(Коновалов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1889 ж)</a:t>
            </a:r>
          </a:p>
          <a:p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Нитрлеуші</a:t>
            </a: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агент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сұйықталған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HNO₃ (HO–NO₂).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Алкандардағы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үшіншілік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атомы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нитрлеу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реакциясына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жақсы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түседі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Мысал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K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0FB483-3AB3-9069-0EBF-45D44C5BE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860" y="3221454"/>
            <a:ext cx="9169179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35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71" y="0"/>
            <a:ext cx="10864870" cy="636185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06776" y="5112169"/>
            <a:ext cx="2926080" cy="1397039"/>
          </a:xfrm>
        </p:spPr>
        <p:txBody>
          <a:bodyPr/>
          <a:lstStyle/>
          <a:p>
            <a:fld id="{6458BDF1-1AB2-4BBB-BFC0-095765ED8ADE}" type="slidenum">
              <a:rPr lang="ru-RU" sz="1600" smtClean="0"/>
              <a:t>25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17909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777D95A-ACB6-F83B-77ED-FAE4E9FA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2488" y="5104887"/>
            <a:ext cx="2926080" cy="1397039"/>
          </a:xfrm>
        </p:spPr>
        <p:txBody>
          <a:bodyPr/>
          <a:lstStyle/>
          <a:p>
            <a:fld id="{6458BDF1-1AB2-4BBB-BFC0-095765ED8ADE}" type="slidenum">
              <a:rPr lang="ru-RU" sz="1600" smtClean="0"/>
              <a:t>26</a:t>
            </a:fld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29DEF-982A-71F3-E034-2BE2A67AC143}"/>
              </a:ext>
            </a:extLst>
          </p:cNvPr>
          <p:cNvSpPr txBox="1"/>
          <p:nvPr/>
        </p:nvSpPr>
        <p:spPr>
          <a:xfrm>
            <a:off x="789384" y="334864"/>
            <a:ext cx="715446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Тотығу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Ауадағы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оттектің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кәдімгі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тотықтырғыштардың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KMnO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₄,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K₂Cr₂O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₇)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әсерінен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жоғары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температурада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тізбегін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үзе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тотығады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Нәтижесінде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негізгі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қышқылдар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соңғы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көп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мөлшерде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CO₂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метан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толық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тотығқанда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жанғанда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CO₂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None/>
            </a:pPr>
            <a:endParaRPr lang="kk-K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CH₄ + 2O₂ → CO₂ + 2H₂O</a:t>
            </a:r>
          </a:p>
        </p:txBody>
      </p:sp>
    </p:spTree>
    <p:extLst>
      <p:ext uri="{BB962C8B-B14F-4D97-AF65-F5344CB8AC3E}">
        <p14:creationId xmlns:p14="http://schemas.microsoft.com/office/powerpoint/2010/main" val="1069632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06" y="98766"/>
            <a:ext cx="10378915" cy="662725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21064" y="5176325"/>
            <a:ext cx="2926080" cy="1397039"/>
          </a:xfrm>
        </p:spPr>
        <p:txBody>
          <a:bodyPr/>
          <a:lstStyle/>
          <a:p>
            <a:fld id="{6458BDF1-1AB2-4BBB-BFC0-095765ED8ADE}" type="slidenum">
              <a:rPr lang="ru-RU" sz="1600" smtClean="0"/>
              <a:t>27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3350433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1D6940-EDB4-3994-6C59-716CF311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6776" y="5204899"/>
            <a:ext cx="2926080" cy="1397039"/>
          </a:xfrm>
        </p:spPr>
        <p:txBody>
          <a:bodyPr/>
          <a:lstStyle/>
          <a:p>
            <a:fld id="{6458BDF1-1AB2-4BBB-BFC0-095765ED8ADE}" type="slidenum">
              <a:rPr lang="ru-RU" sz="1600" smtClean="0"/>
              <a:t>28</a:t>
            </a:fld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6E626-3BDF-2B8E-5C2E-3EE32F0CD5EF}"/>
              </a:ext>
            </a:extLst>
          </p:cNvPr>
          <p:cNvSpPr txBox="1"/>
          <p:nvPr/>
        </p:nvSpPr>
        <p:spPr>
          <a:xfrm>
            <a:off x="917972" y="510778"/>
            <a:ext cx="925472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Крекинг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 °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C-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жоғары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температурада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молекулалық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массалары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төмен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көмірсутектерге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ыдырайды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сутекті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бөліп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шығарады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процесті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крекинг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атайды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Крекингтің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түрі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бар: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термиялық</a:t>
            </a:r>
            <a:r>
              <a:rPr lang="ru-RU" sz="24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крекинг</a:t>
            </a:r>
            <a:r>
              <a:rPr lang="ru-RU" sz="24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катализдік</a:t>
            </a:r>
            <a:r>
              <a:rPr lang="ru-RU" sz="24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крекинг</a:t>
            </a:r>
            <a:r>
              <a:rPr lang="ru-RU" sz="24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Крекинг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кезінде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дегидрогендену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тізбектің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үзілуі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изомерлену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циклдену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процестері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Барлық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осы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процестердегі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аралық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бос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радикалдар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Демек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алкандардың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ыдырау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радикалдық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механизммен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71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320" y="557694"/>
            <a:ext cx="9553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kk-KZ" alt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Алкандар</a:t>
            </a:r>
            <a:r>
              <a:rPr lang="kk-KZ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– </a:t>
            </a:r>
            <a:r>
              <a:rPr lang="kk-KZ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қаныққан көмірсутектер, құрамындағы барлық көсіптек атомдар бір-бірімен дара (</a:t>
            </a:r>
            <a:r>
              <a:rPr lang="kk-KZ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 - </a:t>
            </a:r>
            <a:r>
              <a:rPr lang="kk-KZ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сигма) байлайланыспен байланысқан.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endParaRPr lang="kk-KZ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kk-KZ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Жалпы формуласы: </a:t>
            </a:r>
            <a:r>
              <a:rPr lang="kk-KZ" alt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С</a:t>
            </a:r>
            <a:r>
              <a:rPr lang="en-US" alt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n</a:t>
            </a:r>
            <a:r>
              <a:rPr lang="en-US" alt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H</a:t>
            </a:r>
            <a:r>
              <a:rPr lang="en-US" alt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2n+2</a:t>
            </a:r>
            <a:endParaRPr lang="ru-RU" altLang="ru-RU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03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9107" y="107144"/>
            <a:ext cx="4328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Метанның гомологтық қатары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273" y="666476"/>
            <a:ext cx="9623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333333"/>
                </a:solidFill>
                <a:latin typeface="YS Text"/>
              </a:rPr>
              <a:t>Гомологтар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(гр. </a:t>
            </a:r>
            <a:r>
              <a:rPr lang="en-US" i="1" dirty="0" err="1">
                <a:solidFill>
                  <a:srgbClr val="333333"/>
                </a:solidFill>
                <a:latin typeface="YS Text"/>
              </a:rPr>
              <a:t>homologos</a:t>
            </a:r>
            <a:r>
              <a:rPr lang="kk-KZ" dirty="0">
                <a:solidFill>
                  <a:srgbClr val="333333"/>
                </a:solidFill>
                <a:latin typeface="YS Text"/>
              </a:rPr>
              <a:t> -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ұқсас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) -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жалпы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формулалары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бірдей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химиялық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қасиеттері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ұқсас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, ал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құрамдары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бір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немесе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бірнеше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СН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2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тобына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өзгеріп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отыратын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заттар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4273" y="1410474"/>
            <a:ext cx="10764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333333"/>
                </a:solidFill>
                <a:latin typeface="YS Text"/>
              </a:rPr>
              <a:t>Гомологтарды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салыстырмалы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Мм-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ның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>
                <a:solidFill>
                  <a:srgbClr val="333333"/>
                </a:solidFill>
                <a:latin typeface="YS Text"/>
                <a:sym typeface="Symbol" panose="05050102010706020507" pitchFamily="18" charset="2"/>
              </a:rPr>
              <a:t>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қарай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орналастырса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, </a:t>
            </a:r>
            <a:r>
              <a:rPr lang="ru-RU" b="1" i="1" dirty="0" err="1">
                <a:solidFill>
                  <a:srgbClr val="333333"/>
                </a:solidFill>
                <a:latin typeface="YS Text"/>
              </a:rPr>
              <a:t>гомологтық</a:t>
            </a:r>
            <a:r>
              <a:rPr lang="ru-RU" b="1" i="1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YS Text"/>
              </a:rPr>
              <a:t>қатар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түзіледі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216" y="1951349"/>
            <a:ext cx="7199017" cy="467241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8101" y="246610"/>
            <a:ext cx="514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Алкандардың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физикалық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қасиеттері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0186" r="3529" b="2326"/>
          <a:stretch/>
        </p:blipFill>
        <p:spPr>
          <a:xfrm>
            <a:off x="1008533" y="1150070"/>
            <a:ext cx="7362469" cy="229020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7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1082" y="201412"/>
            <a:ext cx="461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Алкандардағы изомерия түрлері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3767" y="757134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1) Құрылымдық изомерия</a:t>
            </a:r>
            <a:endParaRPr lang="ru-RU" sz="2400" u="sng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00" y="1296780"/>
            <a:ext cx="4391638" cy="4848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35" y="1420238"/>
            <a:ext cx="6060333" cy="49481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947" t="21176" r="24074" b="5334"/>
          <a:stretch/>
        </p:blipFill>
        <p:spPr>
          <a:xfrm>
            <a:off x="682365" y="1261316"/>
            <a:ext cx="6514523" cy="55122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2365" y="182099"/>
            <a:ext cx="5800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2) Айналмалы изомерия (конформерлер)</a:t>
            </a:r>
            <a:endParaRPr lang="ru-RU" sz="2400" u="sng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365" y="643764"/>
            <a:ext cx="6975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Конформерлер</a:t>
            </a:r>
            <a:r>
              <a:rPr lang="kk-K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– сигма байланыс бойынша айналып бір-біріне ауысатын молекуланың түрлі кеңістік формалары 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1158" y="180947"/>
            <a:ext cx="3516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3) Оптикалық изомерия</a:t>
            </a:r>
            <a:endParaRPr lang="ru-RU" sz="2400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1158" y="730425"/>
            <a:ext cx="7914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Оптикалық изомерлер </a:t>
            </a:r>
            <a:r>
              <a:rPr lang="kk-K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– айнадағы көріністері бір-бірімен беттеспейтін молекулалар (кеңістік изомерлер- </a:t>
            </a:r>
            <a:r>
              <a:rPr lang="kk-K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энантиомерлер</a:t>
            </a:r>
            <a:r>
              <a:rPr lang="kk-K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)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1158" y="1632351"/>
            <a:ext cx="6832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Мысалы, хиральды (ассиметриялық) көміртек атомы С* бар </a:t>
            </a:r>
          </a:p>
          <a:p>
            <a:r>
              <a:rPr lang="kk-K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3-метилгексан</a:t>
            </a:r>
            <a:r>
              <a:rPr lang="kk-K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екі айналы изомер формада болады: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50" y="2534277"/>
            <a:ext cx="5458716" cy="414277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BDF1-1AB2-4BBB-BFC0-095765ED8ADE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8494" y="148721"/>
            <a:ext cx="110646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Абсолютті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конфигурация 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атомдардың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н/е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атомдық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топтардың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асимметриялық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көміртегі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атомындағы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кеңістіктегі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орналасуын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көрсетеді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R,S-</a:t>
            </a:r>
            <a:r>
              <a:rPr lang="ru-RU" sz="20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номенклатурасының</a:t>
            </a:r>
            <a:r>
              <a:rPr lang="ru-RU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атауы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латынның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rectus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sinister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сол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деген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терминдерінен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шыққан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R,S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жүйесінің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мәні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келесідей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асимметриялық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атомымен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байланысқан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төрт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топқа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әртүрлі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үлкенділік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есептеледі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&gt; b &gt; c &gt; d.</a:t>
            </a:r>
            <a:endParaRPr lang="kk-K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kk-K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Конфигурацияны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анықтау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молекуланың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тетраэдрлік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кіші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орынбасар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бақылаушыдан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мүмкіндігінше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алыс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болатындай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етіп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орналастырылады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ал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қалған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үшеуі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тетраэдрдің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негізінде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оған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жақын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жағдайда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орынбасарлардың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үлкендігі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сағат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тілінің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қозғалысы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бағытында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төмендесе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мұндай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конфигурация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әрпімен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сағат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тіліне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қарсы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әрпімен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белгіленеді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43" y="4360004"/>
            <a:ext cx="5652449" cy="21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49655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1404</Words>
  <Application>Microsoft Office PowerPoint</Application>
  <PresentationFormat>Широкоэкранный</PresentationFormat>
  <Paragraphs>186</Paragraphs>
  <Slides>28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YS Text</vt:lpstr>
      <vt:lpstr>Метрополия</vt:lpstr>
      <vt:lpstr>Тема Office</vt:lpstr>
      <vt:lpstr>CS ChemDraw Drawing</vt:lpstr>
      <vt:lpstr>Қаныққан көмірсутектер (алкандар, парафиндер) – құрылысы және  химиялық қасиеттеріндегі ерекшеліктері, изомериясы мен номенклатурасы, алу жолдары. Алкандардың радикалды орынбасу реакцияның механизмі.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Берганаева Гульзат</cp:lastModifiedBy>
  <cp:revision>80</cp:revision>
  <dcterms:created xsi:type="dcterms:W3CDTF">2022-09-01T06:30:46Z</dcterms:created>
  <dcterms:modified xsi:type="dcterms:W3CDTF">2025-09-18T06:17:20Z</dcterms:modified>
</cp:coreProperties>
</file>